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256" r:id="rId3"/>
    <p:sldId id="258" r:id="rId4"/>
    <p:sldId id="257" r:id="rId5"/>
    <p:sldId id="262" r:id="rId6"/>
    <p:sldId id="263" r:id="rId7"/>
    <p:sldId id="259" r:id="rId8"/>
    <p:sldId id="260" r:id="rId9"/>
    <p:sldId id="261" r:id="rId10"/>
    <p:sldId id="264" r:id="rId11"/>
    <p:sldId id="265" r:id="rId12"/>
    <p:sldId id="266" r:id="rId13"/>
    <p:sldId id="269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79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2D9"/>
    <a:srgbClr val="299DDB"/>
    <a:srgbClr val="314955"/>
    <a:srgbClr val="293C46"/>
    <a:srgbClr val="25373F"/>
    <a:srgbClr val="4472C4"/>
    <a:srgbClr val="C4C4C4"/>
    <a:srgbClr val="464644"/>
    <a:srgbClr val="A7A7A5"/>
    <a:srgbClr val="1F2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48" autoAdjust="0"/>
    <p:restoredTop sz="95448" autoAdjust="0"/>
  </p:normalViewPr>
  <p:slideViewPr>
    <p:cSldViewPr snapToGrid="0">
      <p:cViewPr varScale="1">
        <p:scale>
          <a:sx n="91" d="100"/>
          <a:sy n="91" d="100"/>
        </p:scale>
        <p:origin x="3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9F07C-866D-46E2-8BD2-D277E324A899}" type="datetimeFigureOut">
              <a:rPr lang="es-ES" smtClean="0"/>
              <a:t>13/10/2019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CD988-340B-4811-A88A-2655B04071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0089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rgbClr val="253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CC35A2-8555-4685-86CE-27E40E937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sábado, 29 de junio de 2019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AA9F19-F366-429A-9800-963BA9C67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Ing. Breyson Meza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A3B7C3-06C1-4F4E-9600-9DD363C6A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DA9A-EAC8-440F-80DE-7538693AEF5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CA5D34B-538D-43B4-8AC6-63904FEFB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2477"/>
            <a:ext cx="9144000" cy="1547486"/>
          </a:xfrm>
          <a:solidFill>
            <a:srgbClr val="25373F"/>
          </a:solidFill>
        </p:spPr>
        <p:txBody>
          <a:bodyPr anchor="b">
            <a:noAutofit/>
          </a:bodyPr>
          <a:lstStyle>
            <a:lvl1pPr algn="ctr">
              <a:defRPr sz="4400">
                <a:solidFill>
                  <a:srgbClr val="A7A7A5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48635B30-D69C-45F3-AC88-7C980AC35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766203"/>
          </a:xfrm>
          <a:solidFill>
            <a:srgbClr val="25373F"/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99DD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0367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8D2D8-D5C1-4CBA-8AF2-8B7140186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993D868-064E-44D4-96CD-399ED5004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617008-8820-4B76-BEB0-4091CC47E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FA42-8366-4B35-BBB0-0E069B14BD34}" type="datetimeFigureOut">
              <a:rPr lang="es-ES" smtClean="0"/>
              <a:t>13/10/2019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3F721D-BE99-4D7E-BA7B-BA5C8025D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16ADF6-3823-46EB-81C0-712DC324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60612-B242-42F0-8230-28E786F9AE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473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7195C24-C0BB-447C-8143-9C300F4F76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8776B5-48C6-45A7-8713-D9D2620CE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79D985-885F-482E-BA84-F8D1904E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FA42-8366-4B35-BBB0-0E069B14BD34}" type="datetimeFigureOut">
              <a:rPr lang="es-ES" smtClean="0"/>
              <a:t>13/10/2019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C11DE2-BC08-4F85-89F1-FD41F52F2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ED9744-AD79-4AB9-BD8E-3CF077D46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60612-B242-42F0-8230-28E786F9AE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6975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A9087-523D-428D-884C-EF3EBE0B3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D4B8AD-7266-4EC3-9497-9CE79CEB1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EBF4B1-0F98-4EC0-93E2-3BECF9CBA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2CD9-C7F1-49E7-8447-688ECAD03876}" type="datetimeFigureOut">
              <a:rPr lang="es-ES" smtClean="0"/>
              <a:t>13/10/2019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A82A90-F439-453A-B3C2-97CE105F5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5B5B97-9BEE-4502-A293-A826F728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2ED1C-EDF3-473D-8A01-EA707D45BA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9114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80400-FDCC-47DD-881E-5C8EEAC3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EAA563-C5E1-45F2-B1AE-D4118C009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FE3B48-8613-4173-856A-5C856BF42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2CD9-C7F1-49E7-8447-688ECAD03876}" type="datetimeFigureOut">
              <a:rPr lang="es-ES" smtClean="0"/>
              <a:t>13/10/2019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1E6297-D5BE-4BC4-A04F-DEDC250A7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3AA4B4-E1D1-46B6-983C-CA3EE830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2ED1C-EDF3-473D-8A01-EA707D45BA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2830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8202A-A3E2-4098-82E2-41C5D6EEF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9222CB-11DC-474B-85A5-C27C33DEB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21BE0F-597C-49D3-A19D-94346C3A1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2CD9-C7F1-49E7-8447-688ECAD03876}" type="datetimeFigureOut">
              <a:rPr lang="es-ES" smtClean="0"/>
              <a:t>13/10/2019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BF8786-3455-49AF-9671-71BF41A1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082FEB-D696-4E9C-A785-379261C6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2ED1C-EDF3-473D-8A01-EA707D45BA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2841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51F4C-4D21-47DA-90C1-E307AA55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DE4BC5-D6F4-49B9-A0B0-F7FE6E2213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A30B1AD-6119-463F-B049-5B45CB0A4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E8E221-B6C4-424B-8781-D8F6283B9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2CD9-C7F1-49E7-8447-688ECAD03876}" type="datetimeFigureOut">
              <a:rPr lang="es-ES" smtClean="0"/>
              <a:t>13/10/2019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9E011D-F29A-45AF-84CD-564C92946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89C6CF-3EE5-4396-934F-04D11B3BC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2ED1C-EDF3-473D-8A01-EA707D45BA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9696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DE2BB-4CD4-4126-BE64-B5C147E4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F06432-B75E-4D97-B6EB-E4E9D52F4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7EBEC00-E2F8-423B-990F-0CC44EC95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2B10EC8-AB77-4A8D-92C4-29E8B6A4E8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542EFE5-7A16-43C1-A1DD-F2DC92F7C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CE05A07-36A3-429F-A76A-C96E04DA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2CD9-C7F1-49E7-8447-688ECAD03876}" type="datetimeFigureOut">
              <a:rPr lang="es-ES" smtClean="0"/>
              <a:t>13/10/2019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B7E9D11-9E07-4F82-8EB2-F376F840B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01D840E-9401-46C0-9D4D-3B18B532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2ED1C-EDF3-473D-8A01-EA707D45BA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3566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701248-E869-43EA-AE66-A0C3157F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CDD5F7F-5409-4B7F-A07E-E7D9B4955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2CD9-C7F1-49E7-8447-688ECAD03876}" type="datetimeFigureOut">
              <a:rPr lang="es-ES" smtClean="0"/>
              <a:t>13/10/2019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A590C80-1C33-471C-AD8B-F23278A5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E2CD9F-426D-488B-8722-F17F4CDC0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2ED1C-EDF3-473D-8A01-EA707D45BA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9006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9A7A14-7CBB-4E25-BC51-F0F0307A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2CD9-C7F1-49E7-8447-688ECAD03876}" type="datetimeFigureOut">
              <a:rPr lang="es-ES" smtClean="0"/>
              <a:t>13/10/2019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A293D23-6F01-4F51-A769-1A4B3BD4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417594-91A2-4BD3-8191-77554F4E4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2ED1C-EDF3-473D-8A01-EA707D45BA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5957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2C25F4-A61B-47AF-9C03-004D939C0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7BBB90-A117-4045-8B2F-262A3A1F5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1D0925-1A38-471F-B5AD-74C845F98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EEB345-B149-44AF-A675-434EC414B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2CD9-C7F1-49E7-8447-688ECAD03876}" type="datetimeFigureOut">
              <a:rPr lang="es-ES" smtClean="0"/>
              <a:t>13/10/2019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66F244-203F-4CCF-A319-75E0BFDD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B90599-6EF5-4952-AD71-8F4129116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2ED1C-EDF3-473D-8A01-EA707D45BA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8774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solidFill>
          <a:srgbClr val="293C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42436-2360-4133-90AC-81C19ADA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7534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299DDB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A1A9EB-7B93-4D83-ABBD-EDE2A6BE6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4C1588-82F7-4E0E-A8EC-E80B0EE69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E" dirty="0"/>
              <a:t>sábado, 29 de junio de 2019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98A571-41BF-4977-A0F5-A2C47396E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Ing. Breyson Meza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E814B4-FBE9-47D9-8CEC-41E26C96F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DF9820-863B-475B-9843-0EF10376D4DB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832260C-1227-4EA7-8D25-1301FB462F07}"/>
              </a:ext>
            </a:extLst>
          </p:cNvPr>
          <p:cNvCxnSpPr/>
          <p:nvPr userDrawn="1"/>
        </p:nvCxnSpPr>
        <p:spPr>
          <a:xfrm>
            <a:off x="838200" y="365126"/>
            <a:ext cx="10515600" cy="0"/>
          </a:xfrm>
          <a:prstGeom prst="line">
            <a:avLst/>
          </a:prstGeom>
          <a:ln w="28575">
            <a:solidFill>
              <a:srgbClr val="3149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0949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2F598-6D12-4169-AC29-4A9190DAB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5DBD996-DF66-4F0F-B46E-119086387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193EE42-2CB7-461C-ACCD-A5BFAE87A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88D747-C8AA-4D98-86DA-61EF8E96F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2CD9-C7F1-49E7-8447-688ECAD03876}" type="datetimeFigureOut">
              <a:rPr lang="es-ES" smtClean="0"/>
              <a:t>13/10/2019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CDF9C0-2A86-4F97-961B-86EC0D8AF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7E3931-655B-4FF2-ADDD-D7188CF0C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2ED1C-EDF3-473D-8A01-EA707D45BA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576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9E7C92-7538-45EF-8D27-2DC6383A0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01A1922-43D3-490A-987D-4A01B0AEE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FA5EEB-E6D9-4F97-BCBE-AD5195D0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2CD9-C7F1-49E7-8447-688ECAD03876}" type="datetimeFigureOut">
              <a:rPr lang="es-ES" smtClean="0"/>
              <a:t>13/10/2019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EE683E-ED07-48D8-9451-F29DE7CEE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789C9C-05B5-44F4-8654-8E383064F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2ED1C-EDF3-473D-8A01-EA707D45BA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74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83BB3C-D009-4506-9AD7-57D64DF617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1CBBDD-F405-408D-8D45-3D6A8E472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CAC420-3600-4A10-9FB0-E2EFC0352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2CD9-C7F1-49E7-8447-688ECAD03876}" type="datetimeFigureOut">
              <a:rPr lang="es-ES" smtClean="0"/>
              <a:t>13/10/2019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CA8949-E949-4619-B01C-D03AF7DEE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B1330E-82C7-4FD8-89AE-803447444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2ED1C-EDF3-473D-8A01-EA707D45BA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9704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rgbClr val="293C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6C16-8545-4BBB-9743-3E2B1827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05598"/>
            <a:ext cx="10515600" cy="1783866"/>
          </a:xfrm>
        </p:spPr>
        <p:txBody>
          <a:bodyPr anchor="b"/>
          <a:lstStyle>
            <a:lvl1pPr>
              <a:defRPr sz="6000">
                <a:solidFill>
                  <a:srgbClr val="A7A7A5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ABF1FA-3FB1-4E9E-9BAE-E952573F4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671026"/>
          </a:xfrm>
        </p:spPr>
        <p:txBody>
          <a:bodyPr/>
          <a:lstStyle>
            <a:lvl1pPr marL="0" indent="0">
              <a:buNone/>
              <a:defRPr sz="2400">
                <a:solidFill>
                  <a:srgbClr val="299DD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E37C34-A97F-4897-8534-B2705A1F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sábado, 29 de junio de 2019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97BF39-4D3A-4CB6-99D1-204A6ECDA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Ing. Breyson Meza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BF63A9-78C4-4152-BBA7-96468D64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C57CE9-F0BE-4780-AB76-4075E0CF687A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86B2FC8-E2F5-4244-A704-3504185ED38F}"/>
              </a:ext>
            </a:extLst>
          </p:cNvPr>
          <p:cNvCxnSpPr>
            <a:cxnSpLocks/>
          </p:cNvCxnSpPr>
          <p:nvPr userDrawn="1"/>
        </p:nvCxnSpPr>
        <p:spPr>
          <a:xfrm flipH="1">
            <a:off x="844551" y="5260490"/>
            <a:ext cx="1575920" cy="9170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30ABF6E-1CAE-4010-81CA-742095F799F6}"/>
              </a:ext>
            </a:extLst>
          </p:cNvPr>
          <p:cNvCxnSpPr>
            <a:cxnSpLocks/>
          </p:cNvCxnSpPr>
          <p:nvPr userDrawn="1"/>
        </p:nvCxnSpPr>
        <p:spPr>
          <a:xfrm flipH="1">
            <a:off x="6666231" y="457200"/>
            <a:ext cx="4001770" cy="234839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74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7DA80B-8013-4A4E-92CB-7499F7A2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5C7F65-71E2-4D90-80FC-D2763DB77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096CEB-A97F-43FD-A430-2CCCD2E64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300F74-76FA-4236-9BE6-DF6DFF1C2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FA42-8366-4B35-BBB0-0E069B14BD34}" type="datetimeFigureOut">
              <a:rPr lang="es-ES" smtClean="0"/>
              <a:t>13/10/2019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753716-90B1-4DC8-B38E-FB086732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49F3C0-5B79-4895-A677-55FB1E32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60612-B242-42F0-8230-28E786F9AE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77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48A96-5EB0-4788-BE62-F13D9035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751428-0AE0-4A90-BE26-0743CFE7F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DCDB04-2668-4987-A13D-AC3FCC3AC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E4A79E-8E3E-4D56-9BAD-32B0FB0CD9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E5CDF8D-B4B8-4E4B-A136-C4291498B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D169C7B-B01A-4F89-9DA1-FA014C7AB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FA42-8366-4B35-BBB0-0E069B14BD34}" type="datetimeFigureOut">
              <a:rPr lang="es-ES" smtClean="0"/>
              <a:t>13/10/2019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7C55C6E-700D-4742-824A-7DE8EEACF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1079789-5672-4A9F-8606-9ACB593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60612-B242-42F0-8230-28E786F9AE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800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99BC3-D1F2-4839-9010-C4A51807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A943F2-E6F1-4D20-91A3-3CEDB5983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FA42-8366-4B35-BBB0-0E069B14BD34}" type="datetimeFigureOut">
              <a:rPr lang="es-ES" smtClean="0"/>
              <a:t>13/10/2019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FF93FA-B383-4D06-BD69-2E8BD21D8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7272A20-53AF-4DF5-AC47-8CFD426A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60612-B242-42F0-8230-28E786F9AEA7}" type="slidenum">
              <a:rPr lang="es-ES" smtClean="0"/>
              <a:t>‹Nº›</a:t>
            </a:fld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062953C-4481-4F08-8A00-D9C37F49B91A}"/>
              </a:ext>
            </a:extLst>
          </p:cNvPr>
          <p:cNvCxnSpPr/>
          <p:nvPr userDrawn="1"/>
        </p:nvCxnSpPr>
        <p:spPr>
          <a:xfrm>
            <a:off x="838200" y="365126"/>
            <a:ext cx="10515600" cy="0"/>
          </a:xfrm>
          <a:prstGeom prst="line">
            <a:avLst/>
          </a:prstGeom>
          <a:ln w="28575">
            <a:solidFill>
              <a:srgbClr val="3149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424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E40B235-D7A5-4FFD-8467-E471CF93D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FA42-8366-4B35-BBB0-0E069B14BD34}" type="datetimeFigureOut">
              <a:rPr lang="es-ES" smtClean="0"/>
              <a:t>13/10/2019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0EA323D-766F-4D91-8E3A-20C130D69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CB6F76-2BB4-4E31-8A61-B8A90A12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60612-B242-42F0-8230-28E786F9AE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58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D7776F-8BB8-479E-A297-D8D602DA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24080A-2968-49AE-A8F4-94F19473C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35E18B-5F5C-4A07-AE66-58F31C461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AF827E-438D-4B34-B122-DC71164D2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FA42-8366-4B35-BBB0-0E069B14BD34}" type="datetimeFigureOut">
              <a:rPr lang="es-ES" smtClean="0"/>
              <a:t>13/10/2019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D88EE0-7C81-46FE-8517-6D437ECD6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BE05B3B-3381-4309-A0AF-8326D29C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60612-B242-42F0-8230-28E786F9AE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1234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B987C-274D-402D-BD7F-EE4E80053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228B96-CABE-4053-9E06-745B27FB22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16F956-B01D-46F8-97FD-96A6E8675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E5F4F3-9D8B-4996-9F52-D2479D9B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FA42-8366-4B35-BBB0-0E069B14BD34}" type="datetimeFigureOut">
              <a:rPr lang="es-ES" smtClean="0"/>
              <a:t>13/10/2019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FE4E78-F146-4BB0-BF1D-357510929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7CAA0D-C4F0-4069-B561-3023D228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60612-B242-42F0-8230-28E786F9AE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7232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C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A622243-1BB9-4424-B85F-F0839B38DD5E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pattFill prst="wdUpDiag">
            <a:fgClr>
              <a:srgbClr val="314955"/>
            </a:fgClr>
            <a:bgClr>
              <a:srgbClr val="293C4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B6774C9-2CE6-4538-954E-E6557AC1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1BCC79-C59F-4DA1-A03B-282D791F7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62318"/>
            <a:ext cx="10515600" cy="5114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2FCB8B-CB70-4C3B-909C-6FF71DAA13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C4C4C4"/>
                </a:solidFill>
              </a:defRPr>
            </a:lvl1pPr>
          </a:lstStyle>
          <a:p>
            <a:r>
              <a:rPr lang="es-PE" dirty="0"/>
              <a:t>sábado, 29 de junio de 2019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9AEDC5-C111-4552-A709-2D7F9F93C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4C4C4"/>
                </a:solidFill>
              </a:defRPr>
            </a:lvl1pPr>
          </a:lstStyle>
          <a:p>
            <a:r>
              <a:rPr lang="es-ES" dirty="0"/>
              <a:t>Ing. </a:t>
            </a:r>
            <a:r>
              <a:rPr lang="es-ES" dirty="0" err="1"/>
              <a:t>Breyspn</a:t>
            </a:r>
            <a:r>
              <a:rPr lang="es-ES" dirty="0"/>
              <a:t> Meza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335BD3-07E0-47ED-9FA1-5E7581E6D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4C4C4"/>
                </a:solidFill>
              </a:defRPr>
            </a:lvl1pPr>
          </a:lstStyle>
          <a:p>
            <a:fld id="{AFCCA0BB-F88F-4826-B710-ED9911FE4C59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222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A7A7A5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A7A7A5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A7A7A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A7A7A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A7A7A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7303D7B-19E8-4618-A031-73DD2A8E7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E41FFA-2461-4722-9793-D44D0A24F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9AB121-468D-4FA6-BCC0-4A0E7AA622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C2CD9-C7F1-49E7-8447-688ECAD03876}" type="datetimeFigureOut">
              <a:rPr lang="es-ES" smtClean="0"/>
              <a:t>13/10/2019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12A59F-EC9F-4AEE-8F92-68905FCD2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27563F-AE07-48F5-9D60-BCF789C80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2ED1C-EDF3-473D-8A01-EA707D45BA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53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449671F-5C30-46C3-AFC5-CDBEFB7F0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541E5BB-8D5F-4B04-80A5-C8D5AA1C11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6A41DBD-9654-46F4-BDF3-0E3301BF3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67" b="13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FD4F49F-9130-4D38-84DC-5875A6FFD47F}"/>
              </a:ext>
            </a:extLst>
          </p:cNvPr>
          <p:cNvSpPr txBox="1">
            <a:spLocks/>
          </p:cNvSpPr>
          <p:nvPr/>
        </p:nvSpPr>
        <p:spPr>
          <a:xfrm>
            <a:off x="1325880" y="3261359"/>
            <a:ext cx="9144000" cy="1844041"/>
          </a:xfrm>
          <a:prstGeom prst="rect">
            <a:avLst/>
          </a:prstGeom>
          <a:solidFill>
            <a:srgbClr val="02182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A7A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</a:rPr>
              <a:t>BIG DATA &amp; ANALYTICS </a:t>
            </a:r>
            <a:br>
              <a:rPr lang="es-ES" dirty="0">
                <a:solidFill>
                  <a:schemeClr val="bg1"/>
                </a:solidFill>
              </a:rPr>
            </a:br>
            <a:r>
              <a:rPr lang="es-ES" dirty="0" err="1">
                <a:solidFill>
                  <a:schemeClr val="accent2"/>
                </a:solidFill>
              </a:rPr>
              <a:t>Program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r>
              <a:rPr lang="es-ES" dirty="0" err="1">
                <a:solidFill>
                  <a:schemeClr val="accent2"/>
                </a:solidFill>
              </a:rPr>
              <a:t>Learning</a:t>
            </a:r>
            <a:endParaRPr lang="es-E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771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156B97-2F26-4037-8826-500B3D62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81B83C-A529-4C9C-B1C9-337878C7A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2318"/>
            <a:ext cx="10515600" cy="991565"/>
          </a:xfrm>
        </p:spPr>
        <p:txBody>
          <a:bodyPr/>
          <a:lstStyle/>
          <a:p>
            <a:pPr marL="0" indent="0" algn="ctr">
              <a:buNone/>
            </a:pPr>
            <a:r>
              <a:rPr lang="es-PE" dirty="0"/>
              <a:t>La conversión entre tipos de datos comunes en R. Siempre puede ir desde un valor más alto en la tabla a un valor más bajo.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902BA3-0C1A-484E-9B6E-5C0F6EBBB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6" t="42051" r="30821" b="20000"/>
          <a:stretch/>
        </p:blipFill>
        <p:spPr>
          <a:xfrm>
            <a:off x="3254326" y="2461846"/>
            <a:ext cx="5683348" cy="260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6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205EED-EECA-4FE4-A17D-3E21BFB5B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Funciones matemáticas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4E8A3D-10D1-4AE1-9205-3F3E0F11AD13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B2EE85-E583-4BD2-AE2D-4DD5446A73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0" t="21949" r="14821" b="15490"/>
          <a:stretch/>
        </p:blipFill>
        <p:spPr>
          <a:xfrm>
            <a:off x="2403231" y="1283780"/>
            <a:ext cx="7385538" cy="429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70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4ADF8-7B7D-40FB-9319-03C5634A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0E95C5-EF02-47B7-B913-ECBD3385E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836"/>
            <a:ext cx="2550459" cy="3477409"/>
          </a:xfrm>
          <a:pattFill prst="wdUpDiag">
            <a:fgClr>
              <a:srgbClr val="314955"/>
            </a:fgClr>
            <a:bgClr>
              <a:srgbClr val="293C46"/>
            </a:bgClr>
          </a:pattFill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accent2"/>
                </a:solidFill>
              </a:rPr>
              <a:t>ASPECTOS GENERALES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D4ACF2F-9F48-46DD-9694-B242E97D25FA}"/>
              </a:ext>
            </a:extLst>
          </p:cNvPr>
          <p:cNvCxnSpPr/>
          <p:nvPr/>
        </p:nvCxnSpPr>
        <p:spPr>
          <a:xfrm>
            <a:off x="838200" y="1438836"/>
            <a:ext cx="2550459" cy="0"/>
          </a:xfrm>
          <a:prstGeom prst="line">
            <a:avLst/>
          </a:prstGeom>
          <a:ln w="28575">
            <a:solidFill>
              <a:srgbClr val="299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438B810-1AE1-4286-927F-B7AEEC5CF42C}"/>
              </a:ext>
            </a:extLst>
          </p:cNvPr>
          <p:cNvSpPr txBox="1">
            <a:spLocks/>
          </p:cNvSpPr>
          <p:nvPr/>
        </p:nvSpPr>
        <p:spPr>
          <a:xfrm>
            <a:off x="3545541" y="1438836"/>
            <a:ext cx="2550459" cy="3477409"/>
          </a:xfrm>
          <a:prstGeom prst="rect">
            <a:avLst/>
          </a:prstGeom>
          <a:pattFill prst="wdUpDiag">
            <a:fgClr>
              <a:srgbClr val="314955"/>
            </a:fgClr>
            <a:bgClr>
              <a:srgbClr val="293C46"/>
            </a:bgClr>
          </a:pattFill>
          <a:ln>
            <a:solidFill>
              <a:srgbClr val="299DDB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>
                <a:solidFill>
                  <a:srgbClr val="299DDB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7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7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dirty="0"/>
              <a:t>ELEMENTOS DEL LENGUAJE</a:t>
            </a:r>
          </a:p>
          <a:p>
            <a:endParaRPr lang="en-U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22A467-304E-4E4E-96E9-4597E6B5D0D3}"/>
              </a:ext>
            </a:extLst>
          </p:cNvPr>
          <p:cNvCxnSpPr/>
          <p:nvPr/>
        </p:nvCxnSpPr>
        <p:spPr>
          <a:xfrm>
            <a:off x="3545541" y="1438836"/>
            <a:ext cx="2550459" cy="0"/>
          </a:xfrm>
          <a:prstGeom prst="line">
            <a:avLst/>
          </a:prstGeom>
          <a:ln w="28575">
            <a:solidFill>
              <a:srgbClr val="299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A8C41A4-00DD-4F23-BCF0-A3E0E9FB108A}"/>
              </a:ext>
            </a:extLst>
          </p:cNvPr>
          <p:cNvSpPr txBox="1">
            <a:spLocks/>
          </p:cNvSpPr>
          <p:nvPr/>
        </p:nvSpPr>
        <p:spPr>
          <a:xfrm>
            <a:off x="6252882" y="1438836"/>
            <a:ext cx="2550459" cy="3477409"/>
          </a:xfrm>
          <a:prstGeom prst="rect">
            <a:avLst/>
          </a:prstGeom>
          <a:pattFill prst="wdUpDiag">
            <a:fgClr>
              <a:srgbClr val="314955"/>
            </a:fgClr>
            <a:bgClr>
              <a:srgbClr val="293C46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accent2"/>
                </a:solidFill>
              </a:rPr>
              <a:t>MANIPULACION DE DATOS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>
              <a:solidFill>
                <a:schemeClr val="accent2"/>
              </a:solidFill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3B720CB-DC6C-4B6E-9A2A-AC0258F187DA}"/>
              </a:ext>
            </a:extLst>
          </p:cNvPr>
          <p:cNvCxnSpPr/>
          <p:nvPr/>
        </p:nvCxnSpPr>
        <p:spPr>
          <a:xfrm>
            <a:off x="6252882" y="1438836"/>
            <a:ext cx="2550459" cy="0"/>
          </a:xfrm>
          <a:prstGeom prst="line">
            <a:avLst/>
          </a:prstGeom>
          <a:ln w="28575">
            <a:solidFill>
              <a:srgbClr val="299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BF5EB5A-6C42-41FB-ABBF-A8BDC6C83EFE}"/>
              </a:ext>
            </a:extLst>
          </p:cNvPr>
          <p:cNvSpPr txBox="1">
            <a:spLocks/>
          </p:cNvSpPr>
          <p:nvPr/>
        </p:nvSpPr>
        <p:spPr>
          <a:xfrm>
            <a:off x="8960223" y="1438836"/>
            <a:ext cx="2550459" cy="3477409"/>
          </a:xfrm>
          <a:prstGeom prst="rect">
            <a:avLst/>
          </a:prstGeom>
          <a:pattFill prst="wdUpDiag">
            <a:fgClr>
              <a:srgbClr val="314955"/>
            </a:fgClr>
            <a:bgClr>
              <a:srgbClr val="293C46"/>
            </a:bgClr>
          </a:pattFill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rgbClr val="299DDB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7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7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dirty="0">
                <a:solidFill>
                  <a:schemeClr val="accent2"/>
                </a:solidFill>
              </a:rPr>
              <a:t>VISUALIZACIÓN DE DATOS</a:t>
            </a:r>
          </a:p>
          <a:p>
            <a:endParaRPr lang="es-ES" dirty="0">
              <a:solidFill>
                <a:schemeClr val="accent2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44A3F5BE-540B-4B82-82C1-8609A869C44F}"/>
              </a:ext>
            </a:extLst>
          </p:cNvPr>
          <p:cNvCxnSpPr/>
          <p:nvPr/>
        </p:nvCxnSpPr>
        <p:spPr>
          <a:xfrm>
            <a:off x="8960223" y="1438836"/>
            <a:ext cx="2550459" cy="0"/>
          </a:xfrm>
          <a:prstGeom prst="line">
            <a:avLst/>
          </a:prstGeom>
          <a:ln w="28575">
            <a:solidFill>
              <a:srgbClr val="299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280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1871A5-1050-4CC3-879B-4BF7A74DF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Variables y Entorno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C1313E-6CE8-458D-A5E6-24178C24DA3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67AF11-CC00-4BC9-A69A-0E74A215C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5" t="17934" r="32204" b="7488"/>
          <a:stretch/>
        </p:blipFill>
        <p:spPr>
          <a:xfrm>
            <a:off x="3296529" y="1062317"/>
            <a:ext cx="5598941" cy="511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57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19940-5393-44B4-BB69-A3EE7850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Vectores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9124AF-7970-4566-B820-BA8BD61AB973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33BFA2-A82E-43E1-83E1-CD6D569F4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53" t="17846" r="30683" b="3795"/>
          <a:stretch/>
        </p:blipFill>
        <p:spPr>
          <a:xfrm>
            <a:off x="3704492" y="1062318"/>
            <a:ext cx="4783016" cy="511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84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C5E60-B30A-48F9-AE4F-82CE7554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Selección de elementos de un vector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AECBEA-CA9E-4203-BCCD-E64F6696C19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6759AA7-0BF9-4E38-B601-A1E59CC52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6" t="22835" r="51246" b="22146"/>
          <a:stretch/>
        </p:blipFill>
        <p:spPr>
          <a:xfrm>
            <a:off x="838200" y="1102660"/>
            <a:ext cx="4519450" cy="377321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ADEE5FE-6EE4-40D5-B2E1-667EA5E02B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0" t="31853" r="51752" b="12539"/>
          <a:stretch/>
        </p:blipFill>
        <p:spPr>
          <a:xfrm>
            <a:off x="6834352" y="1062318"/>
            <a:ext cx="4519450" cy="38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90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55E1E-9D79-41E2-9CCB-F0103DD76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Matrices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D52E93-59A3-4AE1-97B9-BAEA1E730CF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E367F8-26AB-42A7-8A13-EDB58894D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" t="30345" r="23372" b="19081"/>
          <a:stretch/>
        </p:blipFill>
        <p:spPr>
          <a:xfrm>
            <a:off x="2006162" y="1694793"/>
            <a:ext cx="8179676" cy="346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21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D4A4B-8A0C-4984-A44F-D7908326B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Listas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D7E4FC-2E56-4244-913D-DE52C6AEC99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48691D-10DE-46EC-87AB-943AA16FC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" t="43148" r="23148" b="14074"/>
          <a:stretch/>
        </p:blipFill>
        <p:spPr>
          <a:xfrm>
            <a:off x="1993900" y="2152790"/>
            <a:ext cx="82042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AFF59-30AA-4A85-BC28-3130C03D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Strings</a:t>
            </a:r>
            <a:r>
              <a:rPr lang="es-ES" dirty="0"/>
              <a:t> y Factores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E85AF7-BD13-4D67-94F1-A712161091F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C90346-524F-4EB1-9835-8BCF13C3F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10" t="17165" r="9579" b="8256"/>
          <a:stretch/>
        </p:blipFill>
        <p:spPr>
          <a:xfrm>
            <a:off x="3242441" y="1102660"/>
            <a:ext cx="5707118" cy="507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24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1742F-4F88-4013-912E-1DA5F07AD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Frames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44F122-6404-4590-B41E-731D456225C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81A4B8-D4CD-465D-9151-BBE2290AD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134" y="1112276"/>
            <a:ext cx="6662177" cy="506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62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C66B6-336F-42E5-925B-3D4757FF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53B9E4-827F-4401-A2AD-91DE6CCC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600" cy="1325564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D79DBBD-CC98-4CAC-9007-F741DE5612CD}"/>
              </a:ext>
            </a:extLst>
          </p:cNvPr>
          <p:cNvSpPr/>
          <p:nvPr/>
        </p:nvSpPr>
        <p:spPr>
          <a:xfrm>
            <a:off x="838200" y="365125"/>
            <a:ext cx="10515600" cy="1325563"/>
          </a:xfrm>
          <a:prstGeom prst="roundRect">
            <a:avLst>
              <a:gd name="adj" fmla="val 0"/>
            </a:avLst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 Integral en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BigData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BFBD49CC-6F6D-421D-BA87-02870BA07D0C}"/>
              </a:ext>
            </a:extLst>
          </p:cNvPr>
          <p:cNvSpPr/>
          <p:nvPr/>
        </p:nvSpPr>
        <p:spPr>
          <a:xfrm>
            <a:off x="838199" y="1873621"/>
            <a:ext cx="2249246" cy="785308"/>
          </a:xfrm>
          <a:prstGeom prst="homePlate">
            <a:avLst/>
          </a:prstGeom>
          <a:solidFill>
            <a:srgbClr val="05A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 </a:t>
            </a: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Intelligence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(30hr)</a:t>
            </a: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437B46A6-43D8-47D7-B2FA-27860DCA6A93}"/>
              </a:ext>
            </a:extLst>
          </p:cNvPr>
          <p:cNvSpPr/>
          <p:nvPr/>
        </p:nvSpPr>
        <p:spPr>
          <a:xfrm>
            <a:off x="4823944" y="1873621"/>
            <a:ext cx="2396677" cy="785309"/>
          </a:xfrm>
          <a:prstGeom prst="chevron">
            <a:avLst/>
          </a:prstGeom>
          <a:solidFill>
            <a:srgbClr val="05A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Bigdata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Tecnologies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(42hr)</a:t>
            </a: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E507CE4A-9658-45B1-A3D8-0CB6922F7032}"/>
              </a:ext>
            </a:extLst>
          </p:cNvPr>
          <p:cNvSpPr/>
          <p:nvPr/>
        </p:nvSpPr>
        <p:spPr>
          <a:xfrm>
            <a:off x="6890532" y="1873621"/>
            <a:ext cx="2396677" cy="785309"/>
          </a:xfrm>
          <a:prstGeom prst="chevron">
            <a:avLst/>
          </a:prstGeom>
          <a:solidFill>
            <a:srgbClr val="05A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Agile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(12hr)</a:t>
            </a:r>
          </a:p>
        </p:txBody>
      </p:sp>
      <p:sp>
        <p:nvSpPr>
          <p:cNvPr id="12" name="Flecha: cheurón 11">
            <a:extLst>
              <a:ext uri="{FF2B5EF4-FFF2-40B4-BE49-F238E27FC236}">
                <a16:creationId xmlns:a16="http://schemas.microsoft.com/office/drawing/2014/main" id="{D2245A57-1C12-4510-A0C4-B7587CC96C42}"/>
              </a:ext>
            </a:extLst>
          </p:cNvPr>
          <p:cNvSpPr/>
          <p:nvPr/>
        </p:nvSpPr>
        <p:spPr>
          <a:xfrm>
            <a:off x="8957122" y="1873620"/>
            <a:ext cx="2396677" cy="785309"/>
          </a:xfrm>
          <a:prstGeom prst="chevron">
            <a:avLst/>
          </a:prstGeom>
          <a:solidFill>
            <a:srgbClr val="05A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Workshops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(12hr)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09ECF4A-75B4-41DA-B6B8-1E14D008F77A}"/>
              </a:ext>
            </a:extLst>
          </p:cNvPr>
          <p:cNvSpPr txBox="1"/>
          <p:nvPr/>
        </p:nvSpPr>
        <p:spPr>
          <a:xfrm>
            <a:off x="838195" y="3058939"/>
            <a:ext cx="1919157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Essentials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D5FDE3F-973F-4F9F-AC7D-E08E040E97DC}"/>
              </a:ext>
            </a:extLst>
          </p:cNvPr>
          <p:cNvSpPr txBox="1"/>
          <p:nvPr/>
        </p:nvSpPr>
        <p:spPr>
          <a:xfrm>
            <a:off x="838195" y="3803829"/>
            <a:ext cx="1919157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Engineering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7BD26D-8AAA-4797-9591-6CA458EE56E9}"/>
              </a:ext>
            </a:extLst>
          </p:cNvPr>
          <p:cNvSpPr txBox="1"/>
          <p:nvPr/>
        </p:nvSpPr>
        <p:spPr>
          <a:xfrm>
            <a:off x="838195" y="4176275"/>
            <a:ext cx="1919157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Visualization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503B4D4-2E29-45C6-99D8-3E4C41B58510}"/>
              </a:ext>
            </a:extLst>
          </p:cNvPr>
          <p:cNvSpPr txBox="1"/>
          <p:nvPr/>
        </p:nvSpPr>
        <p:spPr>
          <a:xfrm>
            <a:off x="838195" y="2717263"/>
            <a:ext cx="1919157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DataWareHouse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1450451-C71E-4471-87DE-616A4F70CE35}"/>
              </a:ext>
            </a:extLst>
          </p:cNvPr>
          <p:cNvSpPr txBox="1"/>
          <p:nvPr/>
        </p:nvSpPr>
        <p:spPr>
          <a:xfrm>
            <a:off x="838195" y="3431384"/>
            <a:ext cx="1919157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Modeling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5F30526-ED11-4DE8-A624-825F78EA3807}"/>
              </a:ext>
            </a:extLst>
          </p:cNvPr>
          <p:cNvSpPr txBox="1"/>
          <p:nvPr/>
        </p:nvSpPr>
        <p:spPr>
          <a:xfrm>
            <a:off x="4971362" y="2714569"/>
            <a:ext cx="1980000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 Data Fundamentals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17412A3-6A45-4EFC-92D6-2CCF85D099AB}"/>
              </a:ext>
            </a:extLst>
          </p:cNvPr>
          <p:cNvSpPr txBox="1"/>
          <p:nvPr/>
        </p:nvSpPr>
        <p:spPr>
          <a:xfrm>
            <a:off x="2904783" y="3445423"/>
            <a:ext cx="1919157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Modeling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C97E05A-BAF7-4EE4-9296-5D6EC05B00E2}"/>
              </a:ext>
            </a:extLst>
          </p:cNvPr>
          <p:cNvSpPr txBox="1"/>
          <p:nvPr/>
        </p:nvSpPr>
        <p:spPr>
          <a:xfrm>
            <a:off x="2904783" y="4176275"/>
            <a:ext cx="1919157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537768E-A36D-48E0-AE53-7F60631851E8}"/>
              </a:ext>
            </a:extLst>
          </p:cNvPr>
          <p:cNvSpPr txBox="1"/>
          <p:nvPr/>
        </p:nvSpPr>
        <p:spPr>
          <a:xfrm>
            <a:off x="7068375" y="2709582"/>
            <a:ext cx="1919157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SCRUM Data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BC4A89A-A58A-4316-85AB-6701DB491135}"/>
              </a:ext>
            </a:extLst>
          </p:cNvPr>
          <p:cNvSpPr txBox="1"/>
          <p:nvPr/>
        </p:nvSpPr>
        <p:spPr>
          <a:xfrm>
            <a:off x="2904783" y="3810850"/>
            <a:ext cx="1919157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Monitoring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11E0EC3-F08B-4D22-B083-38B9542FEA05}"/>
              </a:ext>
            </a:extLst>
          </p:cNvPr>
          <p:cNvSpPr txBox="1"/>
          <p:nvPr/>
        </p:nvSpPr>
        <p:spPr>
          <a:xfrm>
            <a:off x="2904783" y="3079996"/>
            <a:ext cx="1919157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Essentials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51CB4DD-CEB9-4634-9C59-4C6A21969017}"/>
              </a:ext>
            </a:extLst>
          </p:cNvPr>
          <p:cNvSpPr txBox="1"/>
          <p:nvPr/>
        </p:nvSpPr>
        <p:spPr>
          <a:xfrm>
            <a:off x="2904783" y="2714569"/>
            <a:ext cx="1919157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A00F7F8-3F34-41F9-94AD-E62A3E097C54}"/>
              </a:ext>
            </a:extLst>
          </p:cNvPr>
          <p:cNvSpPr txBox="1"/>
          <p:nvPr/>
        </p:nvSpPr>
        <p:spPr>
          <a:xfrm>
            <a:off x="4971362" y="3091817"/>
            <a:ext cx="1980000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 Essentials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76FB522-6446-4DFD-818C-385E6A6A753D}"/>
              </a:ext>
            </a:extLst>
          </p:cNvPr>
          <p:cNvSpPr txBox="1"/>
          <p:nvPr/>
        </p:nvSpPr>
        <p:spPr>
          <a:xfrm>
            <a:off x="7068375" y="3088494"/>
            <a:ext cx="1919157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DataOps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F619DE5-1264-4E33-99CB-F4F4A79700AB}"/>
              </a:ext>
            </a:extLst>
          </p:cNvPr>
          <p:cNvSpPr txBox="1"/>
          <p:nvPr/>
        </p:nvSpPr>
        <p:spPr>
          <a:xfrm>
            <a:off x="4971362" y="3815535"/>
            <a:ext cx="1980000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technologies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34139F7-AB37-4C28-A4CF-3583127FD620}"/>
              </a:ext>
            </a:extLst>
          </p:cNvPr>
          <p:cNvSpPr txBox="1"/>
          <p:nvPr/>
        </p:nvSpPr>
        <p:spPr>
          <a:xfrm>
            <a:off x="4971362" y="4192784"/>
            <a:ext cx="1980000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RealTime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D2AE021-8D58-48D1-90CD-9C077A6F9954}"/>
              </a:ext>
            </a:extLst>
          </p:cNvPr>
          <p:cNvSpPr txBox="1"/>
          <p:nvPr/>
        </p:nvSpPr>
        <p:spPr>
          <a:xfrm>
            <a:off x="4971362" y="3438720"/>
            <a:ext cx="1980000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Tecnologías Cloud y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OnP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C2349A0-DBAF-4F1A-9654-FA3D2ADBCE2A}"/>
              </a:ext>
            </a:extLst>
          </p:cNvPr>
          <p:cNvSpPr txBox="1"/>
          <p:nvPr/>
        </p:nvSpPr>
        <p:spPr>
          <a:xfrm>
            <a:off x="9134963" y="2717263"/>
            <a:ext cx="1919157" cy="5232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/>
            <a:r>
              <a:rPr lang="es-ES" sz="1400" dirty="0" err="1">
                <a:solidFill>
                  <a:schemeClr val="bg1">
                    <a:lumMod val="95000"/>
                  </a:schemeClr>
                </a:solidFill>
              </a:rPr>
              <a:t>Analytics</a:t>
            </a:r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bg1">
                    <a:lumMod val="95000"/>
                  </a:schemeClr>
                </a:solidFill>
              </a:rPr>
              <a:t>with</a:t>
            </a:r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bg1">
                    <a:lumMod val="95000"/>
                  </a:schemeClr>
                </a:solidFill>
              </a:rPr>
              <a:t>Unstructure</a:t>
            </a:r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pic>
        <p:nvPicPr>
          <p:cNvPr id="1026" name="Picture 2" descr="Resultado de imagen para sql server">
            <a:extLst>
              <a:ext uri="{FF2B5EF4-FFF2-40B4-BE49-F238E27FC236}">
                <a16:creationId xmlns:a16="http://schemas.microsoft.com/office/drawing/2014/main" id="{F32B9936-13F3-4657-BDFB-FAC884903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80" y="4762081"/>
            <a:ext cx="936593" cy="7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power bi">
            <a:extLst>
              <a:ext uri="{FF2B5EF4-FFF2-40B4-BE49-F238E27FC236}">
                <a16:creationId xmlns:a16="http://schemas.microsoft.com/office/drawing/2014/main" id="{DE9DB274-764B-4C3B-B291-E440A8FAE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759" y="4762081"/>
            <a:ext cx="936593" cy="7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Oracle icon">
            <a:extLst>
              <a:ext uri="{FF2B5EF4-FFF2-40B4-BE49-F238E27FC236}">
                <a16:creationId xmlns:a16="http://schemas.microsoft.com/office/drawing/2014/main" id="{5634BE35-F756-4E13-85AA-8651E74AE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6" r="4150" b="11721"/>
          <a:stretch/>
        </p:blipFill>
        <p:spPr bwMode="auto">
          <a:xfrm>
            <a:off x="838195" y="5585390"/>
            <a:ext cx="1896172" cy="75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r">
            <a:extLst>
              <a:ext uri="{FF2B5EF4-FFF2-40B4-BE49-F238E27FC236}">
                <a16:creationId xmlns:a16="http://schemas.microsoft.com/office/drawing/2014/main" id="{94556EC3-D454-4A39-B7F0-2EA62863B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471" y="4815361"/>
            <a:ext cx="746144" cy="65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8EBBEFA9-734A-4EE3-913B-0B960D894608}"/>
              </a:ext>
            </a:extLst>
          </p:cNvPr>
          <p:cNvSpPr txBox="1"/>
          <p:nvPr/>
        </p:nvSpPr>
        <p:spPr>
          <a:xfrm>
            <a:off x="7068375" y="3467406"/>
            <a:ext cx="1919157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Transformations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Resultado de imagen para python">
            <a:extLst>
              <a:ext uri="{FF2B5EF4-FFF2-40B4-BE49-F238E27FC236}">
                <a16:creationId xmlns:a16="http://schemas.microsoft.com/office/drawing/2014/main" id="{267E9409-D802-4EC2-B343-057DB03F5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060" y="4837193"/>
            <a:ext cx="593391" cy="59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sultado de imagen para rstudio icon">
            <a:extLst>
              <a:ext uri="{FF2B5EF4-FFF2-40B4-BE49-F238E27FC236}">
                <a16:creationId xmlns:a16="http://schemas.microsoft.com/office/drawing/2014/main" id="{6482FD81-0672-4597-868A-3D92E920D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471" y="5636082"/>
            <a:ext cx="1919157" cy="65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Resultado de imagen para r shiny icon">
            <a:extLst>
              <a:ext uri="{FF2B5EF4-FFF2-40B4-BE49-F238E27FC236}">
                <a16:creationId xmlns:a16="http://schemas.microsoft.com/office/drawing/2014/main" id="{8E4EF091-2BB7-4307-8D39-727194508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361" y="4796116"/>
            <a:ext cx="680024" cy="78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C3CF7A-147A-4A61-9010-2FE94AD8E8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6060" y="5777054"/>
            <a:ext cx="1985302" cy="566977"/>
          </a:xfrm>
          <a:prstGeom prst="rect">
            <a:avLst/>
          </a:prstGeom>
        </p:spPr>
      </p:pic>
      <p:pic>
        <p:nvPicPr>
          <p:cNvPr id="1038" name="Picture 14" descr="Resultado de imagen para spark icon">
            <a:extLst>
              <a:ext uri="{FF2B5EF4-FFF2-40B4-BE49-F238E27FC236}">
                <a16:creationId xmlns:a16="http://schemas.microsoft.com/office/drawing/2014/main" id="{F7CC7763-048A-48EC-AB99-8E20A05BE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211" y="5325663"/>
            <a:ext cx="1097340" cy="57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Resultado de imagen para hadoop icon">
            <a:extLst>
              <a:ext uri="{FF2B5EF4-FFF2-40B4-BE49-F238E27FC236}">
                <a16:creationId xmlns:a16="http://schemas.microsoft.com/office/drawing/2014/main" id="{1C145DF8-1628-42FE-B1B3-54118C831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434" y="4796116"/>
            <a:ext cx="680024" cy="61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E46E38B-0F7C-4EDD-A575-8819958CD8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508" y="4837193"/>
            <a:ext cx="825656" cy="406275"/>
          </a:xfrm>
          <a:prstGeom prst="rect">
            <a:avLst/>
          </a:prstGeom>
        </p:spPr>
      </p:pic>
      <p:pic>
        <p:nvPicPr>
          <p:cNvPr id="1042" name="Picture 18" descr="Resultado de imagen para scrum">
            <a:extLst>
              <a:ext uri="{FF2B5EF4-FFF2-40B4-BE49-F238E27FC236}">
                <a16:creationId xmlns:a16="http://schemas.microsoft.com/office/drawing/2014/main" id="{72172C31-C012-4CF2-BAB0-3D219BCA4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617" y="4762081"/>
            <a:ext cx="1768505" cy="158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EA1D0CE6-0AAB-4269-89C7-3E11FD58FB7B}"/>
              </a:ext>
            </a:extLst>
          </p:cNvPr>
          <p:cNvSpPr/>
          <p:nvPr/>
        </p:nvSpPr>
        <p:spPr>
          <a:xfrm>
            <a:off x="827857" y="2655007"/>
            <a:ext cx="1954602" cy="363833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489E88BB-DA4F-4728-AA92-1A3E2C187519}"/>
              </a:ext>
            </a:extLst>
          </p:cNvPr>
          <p:cNvSpPr/>
          <p:nvPr/>
        </p:nvSpPr>
        <p:spPr>
          <a:xfrm>
            <a:off x="4818628" y="2655007"/>
            <a:ext cx="4168903" cy="3638329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Flecha: pentágono 43">
            <a:extLst>
              <a:ext uri="{FF2B5EF4-FFF2-40B4-BE49-F238E27FC236}">
                <a16:creationId xmlns:a16="http://schemas.microsoft.com/office/drawing/2014/main" id="{136E64C7-586B-44EC-A7AF-86879314FF74}"/>
              </a:ext>
            </a:extLst>
          </p:cNvPr>
          <p:cNvSpPr/>
          <p:nvPr/>
        </p:nvSpPr>
        <p:spPr>
          <a:xfrm>
            <a:off x="508113" y="1869700"/>
            <a:ext cx="8779096" cy="785308"/>
          </a:xfrm>
          <a:prstGeom prst="homePlate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Flecha: cheurón 46">
            <a:extLst>
              <a:ext uri="{FF2B5EF4-FFF2-40B4-BE49-F238E27FC236}">
                <a16:creationId xmlns:a16="http://schemas.microsoft.com/office/drawing/2014/main" id="{1869DCE4-9E8B-4304-A48F-E95DDDEDFB1E}"/>
              </a:ext>
            </a:extLst>
          </p:cNvPr>
          <p:cNvSpPr/>
          <p:nvPr/>
        </p:nvSpPr>
        <p:spPr>
          <a:xfrm>
            <a:off x="2757356" y="1873621"/>
            <a:ext cx="2396677" cy="785309"/>
          </a:xfrm>
          <a:prstGeom prst="chevron">
            <a:avLst/>
          </a:prstGeom>
          <a:solidFill>
            <a:srgbClr val="05A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(40hr)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42BC598-DA26-4594-89F2-FD49CEE6DF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37334" y="4979727"/>
            <a:ext cx="2016786" cy="136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49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7F644D-89EB-4ACF-86F2-279C2CFB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Frames</a:t>
            </a:r>
            <a:r>
              <a:rPr lang="es-ES" dirty="0"/>
              <a:t> </a:t>
            </a:r>
            <a:r>
              <a:rPr lang="es-ES" dirty="0" err="1"/>
              <a:t>Subsettings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461632-E20B-4431-85BA-32BB8BC5E57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68F253-0B21-4652-9386-7BEE1B2FB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77" y="1121754"/>
            <a:ext cx="8582446" cy="503611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6973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BCC252-994D-4200-B5C5-D8F4DABF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Estadísticos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B0E4F3-9FAD-4AAD-AF30-2BC27C0DF24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31A6BB7-50A1-4FE6-80B3-31870E9B6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4" t="19923" r="11207" b="19080"/>
          <a:stretch/>
        </p:blipFill>
        <p:spPr>
          <a:xfrm>
            <a:off x="2154620" y="1337441"/>
            <a:ext cx="7882759" cy="418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06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1A8CF4-70E3-4ED8-817A-181854C74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Distribuciones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02D5CA-5D44-46B4-A538-60B781C35E1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3B99E7-F2B0-4890-99DF-13A428BF0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9" t="23447" r="8525" b="17088"/>
          <a:stretch/>
        </p:blipFill>
        <p:spPr>
          <a:xfrm>
            <a:off x="1939158" y="1389993"/>
            <a:ext cx="8313683" cy="407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09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1E940-D529-4B33-B698-824541B2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8333A3-2DFA-42CA-B63B-EE3B8AB3B69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550C79-D51B-43E4-90E0-E08AA89A3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" t="42593" r="4167" b="15490"/>
          <a:stretch/>
        </p:blipFill>
        <p:spPr>
          <a:xfrm>
            <a:off x="952500" y="1991659"/>
            <a:ext cx="10287000" cy="2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3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4618B-0582-4DCF-BC44-1A64953A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Instrucciones de Control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C912DD-0387-41F2-A21A-73162E4A2003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685F99-A9E3-4449-84CF-72BB3B2E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94" t="14100" r="8524" b="11321"/>
          <a:stretch/>
        </p:blipFill>
        <p:spPr>
          <a:xfrm>
            <a:off x="3079530" y="1082489"/>
            <a:ext cx="6032939" cy="44323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FB1D2E-BC0E-4DFB-822C-EEED1F108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77" t="77395" r="8142" b="12950"/>
          <a:stretch/>
        </p:blipFill>
        <p:spPr>
          <a:xfrm>
            <a:off x="3079530" y="5514811"/>
            <a:ext cx="6032939" cy="66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0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4ADF8-7B7D-40FB-9319-03C5634A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0E95C5-EF02-47B7-B913-ECBD3385E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836"/>
            <a:ext cx="2550459" cy="3477409"/>
          </a:xfrm>
          <a:pattFill prst="wdUpDiag">
            <a:fgClr>
              <a:srgbClr val="314955"/>
            </a:fgClr>
            <a:bgClr>
              <a:srgbClr val="293C46"/>
            </a:bgClr>
          </a:pattFill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accent2"/>
                </a:solidFill>
              </a:rPr>
              <a:t>ASPECTOS GENERALES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D4ACF2F-9F48-46DD-9694-B242E97D25FA}"/>
              </a:ext>
            </a:extLst>
          </p:cNvPr>
          <p:cNvCxnSpPr/>
          <p:nvPr/>
        </p:nvCxnSpPr>
        <p:spPr>
          <a:xfrm>
            <a:off x="838200" y="1438836"/>
            <a:ext cx="2550459" cy="0"/>
          </a:xfrm>
          <a:prstGeom prst="line">
            <a:avLst/>
          </a:prstGeom>
          <a:ln w="28575">
            <a:solidFill>
              <a:srgbClr val="299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438B810-1AE1-4286-927F-B7AEEC5CF42C}"/>
              </a:ext>
            </a:extLst>
          </p:cNvPr>
          <p:cNvSpPr txBox="1">
            <a:spLocks/>
          </p:cNvSpPr>
          <p:nvPr/>
        </p:nvSpPr>
        <p:spPr>
          <a:xfrm>
            <a:off x="3545541" y="1438836"/>
            <a:ext cx="2550459" cy="3477409"/>
          </a:xfrm>
          <a:prstGeom prst="rect">
            <a:avLst/>
          </a:prstGeom>
          <a:pattFill prst="wdUpDiag">
            <a:fgClr>
              <a:srgbClr val="314955"/>
            </a:fgClr>
            <a:bgClr>
              <a:srgbClr val="293C46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chemeClr val="accent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7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7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/>
              <a:t>ELEMENTOS DEL LENGUAJE</a:t>
            </a:r>
            <a:endParaRPr lang="es-ES" dirty="0"/>
          </a:p>
          <a:p>
            <a:endParaRPr lang="en-U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22A467-304E-4E4E-96E9-4597E6B5D0D3}"/>
              </a:ext>
            </a:extLst>
          </p:cNvPr>
          <p:cNvCxnSpPr/>
          <p:nvPr/>
        </p:nvCxnSpPr>
        <p:spPr>
          <a:xfrm>
            <a:off x="3545541" y="1438836"/>
            <a:ext cx="2550459" cy="0"/>
          </a:xfrm>
          <a:prstGeom prst="line">
            <a:avLst/>
          </a:prstGeom>
          <a:ln w="28575">
            <a:solidFill>
              <a:srgbClr val="299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A8C41A4-00DD-4F23-BCF0-A3E0E9FB108A}"/>
              </a:ext>
            </a:extLst>
          </p:cNvPr>
          <p:cNvSpPr txBox="1">
            <a:spLocks/>
          </p:cNvSpPr>
          <p:nvPr/>
        </p:nvSpPr>
        <p:spPr>
          <a:xfrm>
            <a:off x="6252882" y="1438836"/>
            <a:ext cx="2550459" cy="3477409"/>
          </a:xfrm>
          <a:prstGeom prst="rect">
            <a:avLst/>
          </a:prstGeom>
          <a:pattFill prst="wdUpDiag">
            <a:fgClr>
              <a:srgbClr val="314955"/>
            </a:fgClr>
            <a:bgClr>
              <a:srgbClr val="293C46"/>
            </a:bgClr>
          </a:pattFill>
          <a:ln>
            <a:solidFill>
              <a:srgbClr val="299DDB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>
                <a:solidFill>
                  <a:srgbClr val="299DDB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7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7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sz="2800" dirty="0"/>
              <a:t>MANIPULACION </a:t>
            </a:r>
            <a:r>
              <a:rPr lang="es-ES" sz="2800"/>
              <a:t>DE DATOS</a:t>
            </a:r>
            <a:endParaRPr lang="es-ES" sz="2800" dirty="0"/>
          </a:p>
          <a:p>
            <a:endParaRPr lang="es-ES" sz="2800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3B720CB-DC6C-4B6E-9A2A-AC0258F187DA}"/>
              </a:ext>
            </a:extLst>
          </p:cNvPr>
          <p:cNvCxnSpPr/>
          <p:nvPr/>
        </p:nvCxnSpPr>
        <p:spPr>
          <a:xfrm>
            <a:off x="6252882" y="1438836"/>
            <a:ext cx="2550459" cy="0"/>
          </a:xfrm>
          <a:prstGeom prst="line">
            <a:avLst/>
          </a:prstGeom>
          <a:ln w="28575">
            <a:solidFill>
              <a:srgbClr val="299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BF5EB5A-6C42-41FB-ABBF-A8BDC6C83EFE}"/>
              </a:ext>
            </a:extLst>
          </p:cNvPr>
          <p:cNvSpPr txBox="1">
            <a:spLocks/>
          </p:cNvSpPr>
          <p:nvPr/>
        </p:nvSpPr>
        <p:spPr>
          <a:xfrm>
            <a:off x="8960223" y="1438836"/>
            <a:ext cx="2550459" cy="3477409"/>
          </a:xfrm>
          <a:prstGeom prst="rect">
            <a:avLst/>
          </a:prstGeom>
          <a:pattFill prst="wdUpDiag">
            <a:fgClr>
              <a:srgbClr val="314955"/>
            </a:fgClr>
            <a:bgClr>
              <a:srgbClr val="293C46"/>
            </a:bgClr>
          </a:pattFill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rgbClr val="299DDB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7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7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dirty="0">
                <a:solidFill>
                  <a:schemeClr val="accent2"/>
                </a:solidFill>
              </a:rPr>
              <a:t>VISUALIZACIÓN DE DATOS</a:t>
            </a:r>
          </a:p>
          <a:p>
            <a:endParaRPr lang="es-ES" dirty="0">
              <a:solidFill>
                <a:schemeClr val="accent2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44A3F5BE-540B-4B82-82C1-8609A869C44F}"/>
              </a:ext>
            </a:extLst>
          </p:cNvPr>
          <p:cNvCxnSpPr/>
          <p:nvPr/>
        </p:nvCxnSpPr>
        <p:spPr>
          <a:xfrm>
            <a:off x="8960223" y="1438836"/>
            <a:ext cx="2550459" cy="0"/>
          </a:xfrm>
          <a:prstGeom prst="line">
            <a:avLst/>
          </a:prstGeom>
          <a:ln w="28575">
            <a:solidFill>
              <a:srgbClr val="299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820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A6954-86BC-40C2-B25C-DD33D6782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Import</a:t>
            </a:r>
            <a:r>
              <a:rPr lang="es-ES" dirty="0"/>
              <a:t>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658C8D-092E-49C5-94A8-3DC29F2DB8F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C685F1-956C-4E48-B3DF-45F12425A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8" t="20383" r="5650" b="9930"/>
          <a:stretch/>
        </p:blipFill>
        <p:spPr>
          <a:xfrm>
            <a:off x="838200" y="1102660"/>
            <a:ext cx="10526705" cy="490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90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B4EEB17-B6AF-44E5-90FE-3F222E1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2318"/>
            <a:ext cx="3712779" cy="5114645"/>
          </a:xfrm>
          <a:solidFill>
            <a:schemeClr val="bg1"/>
          </a:solidFill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Selección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chemeClr val="tx2"/>
                </a:solidFill>
              </a:rPr>
              <a:t>Filtros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  <a:p>
            <a:endParaRPr lang="es-ES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s-ES" sz="2400" dirty="0">
                <a:solidFill>
                  <a:schemeClr val="accent1">
                    <a:lumMod val="50000"/>
                  </a:schemeClr>
                </a:solidFill>
              </a:rPr>
              <a:t>No siempre se utiliza toda la data importada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0AF364-56D5-4D80-BC34-E9A3AD1C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Selección y Filtros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9D5F7F-D153-4BB7-95DE-8A4CBCC79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7" t="9931" r="3095" b="5324"/>
          <a:stretch/>
        </p:blipFill>
        <p:spPr>
          <a:xfrm>
            <a:off x="4657152" y="1062318"/>
            <a:ext cx="6696648" cy="511464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060CFC3-A5A8-4BB6-9D37-481D0AE00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452" y="1729715"/>
            <a:ext cx="3144446" cy="135068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8831920-DB4B-4221-A837-F3A15EEF8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452" y="3429000"/>
            <a:ext cx="3144447" cy="135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68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878B7-AC0A-44A6-9B6F-B0B4B042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Merges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2B2260-79CF-4DDF-9AAB-FFF0DE655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CD0A4E3-2601-4C7A-8728-7467A2A34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7" t="12261" r="2104" b="51417"/>
          <a:stretch/>
        </p:blipFill>
        <p:spPr>
          <a:xfrm>
            <a:off x="823231" y="3118453"/>
            <a:ext cx="10530569" cy="3058510"/>
          </a:xfrm>
          <a:prstGeom prst="rect">
            <a:avLst/>
          </a:prstGeom>
        </p:spPr>
      </p:pic>
      <p:pic>
        <p:nvPicPr>
          <p:cNvPr id="3074" name="Picture 2" descr="Resultado de imagen para merge in r">
            <a:extLst>
              <a:ext uri="{FF2B5EF4-FFF2-40B4-BE49-F238E27FC236}">
                <a16:creationId xmlns:a16="http://schemas.microsoft.com/office/drawing/2014/main" id="{C92EB57F-FD7F-4982-8245-83BB245AF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02660"/>
            <a:ext cx="3166241" cy="194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merge in r">
            <a:extLst>
              <a:ext uri="{FF2B5EF4-FFF2-40B4-BE49-F238E27FC236}">
                <a16:creationId xmlns:a16="http://schemas.microsoft.com/office/drawing/2014/main" id="{CF27893E-5099-4165-9336-4FCCFCFF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586" y="1129590"/>
            <a:ext cx="7202214" cy="19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2192149-3667-485B-AF16-19EE10C34319}"/>
              </a:ext>
            </a:extLst>
          </p:cNvPr>
          <p:cNvSpPr/>
          <p:nvPr/>
        </p:nvSpPr>
        <p:spPr>
          <a:xfrm>
            <a:off x="7893269" y="1102660"/>
            <a:ext cx="152400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CE581AE-3535-4D13-9682-C8304AAE63D5}"/>
              </a:ext>
            </a:extLst>
          </p:cNvPr>
          <p:cNvSpPr/>
          <p:nvPr/>
        </p:nvSpPr>
        <p:spPr>
          <a:xfrm>
            <a:off x="4214648" y="1102660"/>
            <a:ext cx="152400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3587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4ADF8-7B7D-40FB-9319-03C5634A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0E95C5-EF02-47B7-B913-ECBD3385E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836"/>
            <a:ext cx="2550459" cy="3477409"/>
          </a:xfrm>
          <a:pattFill prst="wdUpDiag">
            <a:fgClr>
              <a:srgbClr val="314955"/>
            </a:fgClr>
            <a:bgClr>
              <a:srgbClr val="293C46"/>
            </a:bgClr>
          </a:pattFill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accent2"/>
                </a:solidFill>
              </a:rPr>
              <a:t>ASPECTOS GENERALES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D4ACF2F-9F48-46DD-9694-B242E97D25FA}"/>
              </a:ext>
            </a:extLst>
          </p:cNvPr>
          <p:cNvCxnSpPr/>
          <p:nvPr/>
        </p:nvCxnSpPr>
        <p:spPr>
          <a:xfrm>
            <a:off x="838200" y="1438836"/>
            <a:ext cx="2550459" cy="0"/>
          </a:xfrm>
          <a:prstGeom prst="line">
            <a:avLst/>
          </a:prstGeom>
          <a:ln w="28575">
            <a:solidFill>
              <a:srgbClr val="299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438B810-1AE1-4286-927F-B7AEEC5CF42C}"/>
              </a:ext>
            </a:extLst>
          </p:cNvPr>
          <p:cNvSpPr txBox="1">
            <a:spLocks/>
          </p:cNvSpPr>
          <p:nvPr/>
        </p:nvSpPr>
        <p:spPr>
          <a:xfrm>
            <a:off x="3545541" y="1438836"/>
            <a:ext cx="2550459" cy="3477409"/>
          </a:xfrm>
          <a:prstGeom prst="rect">
            <a:avLst/>
          </a:prstGeom>
          <a:pattFill prst="wdUpDiag">
            <a:fgClr>
              <a:srgbClr val="314955"/>
            </a:fgClr>
            <a:bgClr>
              <a:srgbClr val="293C46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chemeClr val="accent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7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7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dirty="0"/>
              <a:t>ELEMENTOS DEL LENGUAJE</a:t>
            </a:r>
          </a:p>
          <a:p>
            <a:endParaRPr lang="en-U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22A467-304E-4E4E-96E9-4597E6B5D0D3}"/>
              </a:ext>
            </a:extLst>
          </p:cNvPr>
          <p:cNvCxnSpPr/>
          <p:nvPr/>
        </p:nvCxnSpPr>
        <p:spPr>
          <a:xfrm>
            <a:off x="3545541" y="1438836"/>
            <a:ext cx="2550459" cy="0"/>
          </a:xfrm>
          <a:prstGeom prst="line">
            <a:avLst/>
          </a:prstGeom>
          <a:ln w="28575">
            <a:solidFill>
              <a:srgbClr val="299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A8C41A4-00DD-4F23-BCF0-A3E0E9FB108A}"/>
              </a:ext>
            </a:extLst>
          </p:cNvPr>
          <p:cNvSpPr txBox="1">
            <a:spLocks/>
          </p:cNvSpPr>
          <p:nvPr/>
        </p:nvSpPr>
        <p:spPr>
          <a:xfrm>
            <a:off x="6252882" y="1438836"/>
            <a:ext cx="2550459" cy="3477409"/>
          </a:xfrm>
          <a:prstGeom prst="rect">
            <a:avLst/>
          </a:prstGeom>
          <a:pattFill prst="wdUpDiag">
            <a:fgClr>
              <a:srgbClr val="314955"/>
            </a:fgClr>
            <a:bgClr>
              <a:srgbClr val="293C46"/>
            </a:bgClr>
          </a:pattFill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chemeClr val="accent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7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7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/>
              <a:t>MANIPULACION DE DATOS</a:t>
            </a:r>
            <a:endParaRPr lang="es-ES" dirty="0"/>
          </a:p>
          <a:p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3B720CB-DC6C-4B6E-9A2A-AC0258F187DA}"/>
              </a:ext>
            </a:extLst>
          </p:cNvPr>
          <p:cNvCxnSpPr/>
          <p:nvPr/>
        </p:nvCxnSpPr>
        <p:spPr>
          <a:xfrm>
            <a:off x="6252882" y="1438836"/>
            <a:ext cx="2550459" cy="0"/>
          </a:xfrm>
          <a:prstGeom prst="line">
            <a:avLst/>
          </a:prstGeom>
          <a:ln w="28575">
            <a:solidFill>
              <a:srgbClr val="299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BF5EB5A-6C42-41FB-ABBF-A8BDC6C83EFE}"/>
              </a:ext>
            </a:extLst>
          </p:cNvPr>
          <p:cNvSpPr txBox="1">
            <a:spLocks/>
          </p:cNvSpPr>
          <p:nvPr/>
        </p:nvSpPr>
        <p:spPr>
          <a:xfrm>
            <a:off x="8960223" y="1438836"/>
            <a:ext cx="2550459" cy="3477409"/>
          </a:xfrm>
          <a:prstGeom prst="rect">
            <a:avLst/>
          </a:prstGeom>
          <a:pattFill prst="wdUpDiag">
            <a:fgClr>
              <a:srgbClr val="314955"/>
            </a:fgClr>
            <a:bgClr>
              <a:srgbClr val="293C46"/>
            </a:bgClr>
          </a:pattFill>
          <a:ln>
            <a:solidFill>
              <a:srgbClr val="299DDB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rgbClr val="299DDB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7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7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dirty="0"/>
              <a:t>VISUALIZACIÓN </a:t>
            </a:r>
            <a:r>
              <a:rPr lang="es-ES"/>
              <a:t>DE DATOS</a:t>
            </a:r>
            <a:endParaRPr lang="es-ES" dirty="0"/>
          </a:p>
          <a:p>
            <a:endParaRPr lang="es-ES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44A3F5BE-540B-4B82-82C1-8609A869C44F}"/>
              </a:ext>
            </a:extLst>
          </p:cNvPr>
          <p:cNvCxnSpPr/>
          <p:nvPr/>
        </p:nvCxnSpPr>
        <p:spPr>
          <a:xfrm>
            <a:off x="8960223" y="1438836"/>
            <a:ext cx="2550459" cy="0"/>
          </a:xfrm>
          <a:prstGeom prst="line">
            <a:avLst/>
          </a:prstGeom>
          <a:ln w="28575">
            <a:solidFill>
              <a:srgbClr val="299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935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855A-20CC-44BE-8D30-DAE945E1F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2477"/>
            <a:ext cx="9568070" cy="1547486"/>
          </a:xfrm>
        </p:spPr>
        <p:txBody>
          <a:bodyPr/>
          <a:lstStyle/>
          <a:p>
            <a:pPr algn="r"/>
            <a:r>
              <a:rPr lang="es-ES" sz="6600" dirty="0"/>
              <a:t>Essentials </a:t>
            </a:r>
            <a:r>
              <a:rPr lang="es-ES" sz="6600" dirty="0" err="1"/>
              <a:t>for</a:t>
            </a:r>
            <a:r>
              <a:rPr lang="es-ES" sz="6600" dirty="0"/>
              <a:t> Business </a:t>
            </a:r>
            <a:r>
              <a:rPr lang="es-ES" sz="6600" dirty="0" err="1"/>
              <a:t>Analytics</a:t>
            </a:r>
            <a:endParaRPr lang="es-ES" sz="6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85CEB7-0443-4E6D-9A5D-9718E1C031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s-ES" dirty="0"/>
              <a:t>“ … Generando valor a través de los Datos ”</a:t>
            </a:r>
          </a:p>
        </p:txBody>
      </p:sp>
      <p:pic>
        <p:nvPicPr>
          <p:cNvPr id="1026" name="Picture 2" descr="Resultado de imagen para R icon png">
            <a:extLst>
              <a:ext uri="{FF2B5EF4-FFF2-40B4-BE49-F238E27FC236}">
                <a16:creationId xmlns:a16="http://schemas.microsoft.com/office/drawing/2014/main" id="{578E632B-2856-4AB2-B5CA-864B8E3C6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77" y="2437215"/>
            <a:ext cx="3222460" cy="249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7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C9DAC-A27B-49EB-9376-3D9C6415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Librería </a:t>
            </a:r>
            <a:r>
              <a:rPr lang="es-ES" dirty="0" err="1"/>
              <a:t>ggplot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5E4B90-8CC9-4DF7-9ECC-81B1E4928DF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E2F2D9"/>
          </a:solidFill>
        </p:spPr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A432DC-9ACE-4FB5-95DE-CF3FCCCC5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17318" r="53831" b="11264"/>
          <a:stretch/>
        </p:blipFill>
        <p:spPr>
          <a:xfrm>
            <a:off x="3719348" y="1093939"/>
            <a:ext cx="4753303" cy="505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9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4ADF8-7B7D-40FB-9319-03C5634A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0E95C5-EF02-47B7-B913-ECBD3385E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836"/>
            <a:ext cx="2550459" cy="3477409"/>
          </a:xfrm>
          <a:pattFill prst="wdUpDiag">
            <a:fgClr>
              <a:srgbClr val="314955"/>
            </a:fgClr>
            <a:bgClr>
              <a:srgbClr val="293C46"/>
            </a:bgClr>
          </a:pattFill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accent2"/>
                </a:solidFill>
              </a:rPr>
              <a:t>ASPECTOS GENERALES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D4ACF2F-9F48-46DD-9694-B242E97D25FA}"/>
              </a:ext>
            </a:extLst>
          </p:cNvPr>
          <p:cNvCxnSpPr/>
          <p:nvPr/>
        </p:nvCxnSpPr>
        <p:spPr>
          <a:xfrm>
            <a:off x="838200" y="1438836"/>
            <a:ext cx="2550459" cy="0"/>
          </a:xfrm>
          <a:prstGeom prst="line">
            <a:avLst/>
          </a:prstGeom>
          <a:ln w="28575">
            <a:solidFill>
              <a:srgbClr val="299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438B810-1AE1-4286-927F-B7AEEC5CF42C}"/>
              </a:ext>
            </a:extLst>
          </p:cNvPr>
          <p:cNvSpPr txBox="1">
            <a:spLocks/>
          </p:cNvSpPr>
          <p:nvPr/>
        </p:nvSpPr>
        <p:spPr>
          <a:xfrm>
            <a:off x="3545541" y="1438836"/>
            <a:ext cx="2550459" cy="3477409"/>
          </a:xfrm>
          <a:prstGeom prst="rect">
            <a:avLst/>
          </a:prstGeom>
          <a:pattFill prst="wdUpDiag">
            <a:fgClr>
              <a:srgbClr val="314955"/>
            </a:fgClr>
            <a:bgClr>
              <a:srgbClr val="293C46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accent2"/>
                </a:solidFill>
              </a:rPr>
              <a:t>ELEMENTOS DEL LENGUAJE</a:t>
            </a:r>
          </a:p>
          <a:p>
            <a:pPr marL="0" indent="0" algn="ctr">
              <a:lnSpc>
                <a:spcPct val="70000"/>
              </a:lnSpc>
              <a:buNone/>
            </a:pPr>
            <a:endParaRPr lang="en-US" sz="1500" dirty="0">
              <a:solidFill>
                <a:schemeClr val="accent2"/>
              </a:solidFill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22A467-304E-4E4E-96E9-4597E6B5D0D3}"/>
              </a:ext>
            </a:extLst>
          </p:cNvPr>
          <p:cNvCxnSpPr/>
          <p:nvPr/>
        </p:nvCxnSpPr>
        <p:spPr>
          <a:xfrm>
            <a:off x="3545541" y="1438836"/>
            <a:ext cx="2550459" cy="0"/>
          </a:xfrm>
          <a:prstGeom prst="line">
            <a:avLst/>
          </a:prstGeom>
          <a:ln w="28575">
            <a:solidFill>
              <a:srgbClr val="299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A8C41A4-00DD-4F23-BCF0-A3E0E9FB108A}"/>
              </a:ext>
            </a:extLst>
          </p:cNvPr>
          <p:cNvSpPr txBox="1">
            <a:spLocks/>
          </p:cNvSpPr>
          <p:nvPr/>
        </p:nvSpPr>
        <p:spPr>
          <a:xfrm>
            <a:off x="6252882" y="1438836"/>
            <a:ext cx="2550459" cy="3477409"/>
          </a:xfrm>
          <a:prstGeom prst="rect">
            <a:avLst/>
          </a:prstGeom>
          <a:pattFill prst="wdUpDiag">
            <a:fgClr>
              <a:srgbClr val="314955"/>
            </a:fgClr>
            <a:bgClr>
              <a:srgbClr val="293C46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accent2"/>
                </a:solidFill>
              </a:rPr>
              <a:t>MANIPULACION DE DATOS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>
              <a:solidFill>
                <a:schemeClr val="accent2"/>
              </a:solidFill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3B720CB-DC6C-4B6E-9A2A-AC0258F187DA}"/>
              </a:ext>
            </a:extLst>
          </p:cNvPr>
          <p:cNvCxnSpPr/>
          <p:nvPr/>
        </p:nvCxnSpPr>
        <p:spPr>
          <a:xfrm>
            <a:off x="6252882" y="1438836"/>
            <a:ext cx="2550459" cy="0"/>
          </a:xfrm>
          <a:prstGeom prst="line">
            <a:avLst/>
          </a:prstGeom>
          <a:ln w="28575">
            <a:solidFill>
              <a:srgbClr val="299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BF5EB5A-6C42-41FB-ABBF-A8BDC6C83EFE}"/>
              </a:ext>
            </a:extLst>
          </p:cNvPr>
          <p:cNvSpPr txBox="1">
            <a:spLocks/>
          </p:cNvSpPr>
          <p:nvPr/>
        </p:nvSpPr>
        <p:spPr>
          <a:xfrm>
            <a:off x="8960223" y="1438836"/>
            <a:ext cx="2550459" cy="3477409"/>
          </a:xfrm>
          <a:prstGeom prst="rect">
            <a:avLst/>
          </a:prstGeom>
          <a:pattFill prst="wdUpDiag">
            <a:fgClr>
              <a:srgbClr val="314955"/>
            </a:fgClr>
            <a:bgClr>
              <a:srgbClr val="293C46"/>
            </a:bgClr>
          </a:pattFill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rgbClr val="299DDB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7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7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dirty="0">
                <a:solidFill>
                  <a:schemeClr val="accent2"/>
                </a:solidFill>
              </a:rPr>
              <a:t>VISUALIZACIÓN DE DATOS</a:t>
            </a:r>
          </a:p>
          <a:p>
            <a:endParaRPr lang="es-ES" dirty="0">
              <a:solidFill>
                <a:schemeClr val="accent2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44A3F5BE-540B-4B82-82C1-8609A869C44F}"/>
              </a:ext>
            </a:extLst>
          </p:cNvPr>
          <p:cNvCxnSpPr/>
          <p:nvPr/>
        </p:nvCxnSpPr>
        <p:spPr>
          <a:xfrm>
            <a:off x="8960223" y="1438836"/>
            <a:ext cx="2550459" cy="0"/>
          </a:xfrm>
          <a:prstGeom prst="line">
            <a:avLst/>
          </a:prstGeom>
          <a:ln w="28575">
            <a:solidFill>
              <a:srgbClr val="299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131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4ADF8-7B7D-40FB-9319-03C5634A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0E95C5-EF02-47B7-B913-ECBD3385E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836"/>
            <a:ext cx="2550459" cy="3477409"/>
          </a:xfrm>
          <a:pattFill prst="wdUpDiag">
            <a:fgClr>
              <a:srgbClr val="314955"/>
            </a:fgClr>
            <a:bgClr>
              <a:srgbClr val="293C46"/>
            </a:bgClr>
          </a:pattFill>
          <a:ln>
            <a:solidFill>
              <a:srgbClr val="299DDB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ES" sz="3600" dirty="0">
                <a:solidFill>
                  <a:srgbClr val="299DDB"/>
                </a:solidFill>
              </a:rPr>
              <a:t>ASPECTOS GENERALES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D4ACF2F-9F48-46DD-9694-B242E97D25FA}"/>
              </a:ext>
            </a:extLst>
          </p:cNvPr>
          <p:cNvCxnSpPr/>
          <p:nvPr/>
        </p:nvCxnSpPr>
        <p:spPr>
          <a:xfrm>
            <a:off x="838200" y="1438836"/>
            <a:ext cx="2550459" cy="0"/>
          </a:xfrm>
          <a:prstGeom prst="line">
            <a:avLst/>
          </a:prstGeom>
          <a:ln w="28575">
            <a:solidFill>
              <a:srgbClr val="299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438B810-1AE1-4286-927F-B7AEEC5CF42C}"/>
              </a:ext>
            </a:extLst>
          </p:cNvPr>
          <p:cNvSpPr txBox="1">
            <a:spLocks/>
          </p:cNvSpPr>
          <p:nvPr/>
        </p:nvSpPr>
        <p:spPr>
          <a:xfrm>
            <a:off x="3545541" y="1438836"/>
            <a:ext cx="2550459" cy="3477409"/>
          </a:xfrm>
          <a:prstGeom prst="rect">
            <a:avLst/>
          </a:prstGeom>
          <a:pattFill prst="wdUpDiag">
            <a:fgClr>
              <a:srgbClr val="314955"/>
            </a:fgClr>
            <a:bgClr>
              <a:srgbClr val="293C46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accent2"/>
                </a:solidFill>
              </a:rPr>
              <a:t>ELEMENTOS DEL LENGUAJE</a:t>
            </a:r>
          </a:p>
          <a:p>
            <a:pPr marL="0" indent="0" algn="ctr">
              <a:lnSpc>
                <a:spcPct val="70000"/>
              </a:lnSpc>
              <a:buNone/>
            </a:pPr>
            <a:endParaRPr lang="en-US" sz="1500" dirty="0">
              <a:solidFill>
                <a:schemeClr val="accent2"/>
              </a:solidFill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22A467-304E-4E4E-96E9-4597E6B5D0D3}"/>
              </a:ext>
            </a:extLst>
          </p:cNvPr>
          <p:cNvCxnSpPr/>
          <p:nvPr/>
        </p:nvCxnSpPr>
        <p:spPr>
          <a:xfrm>
            <a:off x="3545541" y="1438836"/>
            <a:ext cx="2550459" cy="0"/>
          </a:xfrm>
          <a:prstGeom prst="line">
            <a:avLst/>
          </a:prstGeom>
          <a:ln w="28575">
            <a:solidFill>
              <a:srgbClr val="299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A8C41A4-00DD-4F23-BCF0-A3E0E9FB108A}"/>
              </a:ext>
            </a:extLst>
          </p:cNvPr>
          <p:cNvSpPr txBox="1">
            <a:spLocks/>
          </p:cNvSpPr>
          <p:nvPr/>
        </p:nvSpPr>
        <p:spPr>
          <a:xfrm>
            <a:off x="6252882" y="1438836"/>
            <a:ext cx="2550459" cy="3477409"/>
          </a:xfrm>
          <a:prstGeom prst="rect">
            <a:avLst/>
          </a:prstGeom>
          <a:pattFill prst="wdUpDiag">
            <a:fgClr>
              <a:srgbClr val="314955"/>
            </a:fgClr>
            <a:bgClr>
              <a:srgbClr val="293C46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accent2"/>
                </a:solidFill>
              </a:rPr>
              <a:t>MANIPULACION DE DATOS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>
              <a:solidFill>
                <a:schemeClr val="accent2"/>
              </a:solidFill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3B720CB-DC6C-4B6E-9A2A-AC0258F187DA}"/>
              </a:ext>
            </a:extLst>
          </p:cNvPr>
          <p:cNvCxnSpPr/>
          <p:nvPr/>
        </p:nvCxnSpPr>
        <p:spPr>
          <a:xfrm>
            <a:off x="6252882" y="1438836"/>
            <a:ext cx="2550459" cy="0"/>
          </a:xfrm>
          <a:prstGeom prst="line">
            <a:avLst/>
          </a:prstGeom>
          <a:ln w="28575">
            <a:solidFill>
              <a:srgbClr val="299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BF5EB5A-6C42-41FB-ABBF-A8BDC6C83EFE}"/>
              </a:ext>
            </a:extLst>
          </p:cNvPr>
          <p:cNvSpPr txBox="1">
            <a:spLocks/>
          </p:cNvSpPr>
          <p:nvPr/>
        </p:nvSpPr>
        <p:spPr>
          <a:xfrm>
            <a:off x="8960223" y="1438836"/>
            <a:ext cx="2550459" cy="3477409"/>
          </a:xfrm>
          <a:prstGeom prst="rect">
            <a:avLst/>
          </a:prstGeom>
          <a:pattFill prst="wdUpDiag">
            <a:fgClr>
              <a:srgbClr val="314955"/>
            </a:fgClr>
            <a:bgClr>
              <a:srgbClr val="293C46"/>
            </a:bgClr>
          </a:pattFill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rgbClr val="299DDB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7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7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dirty="0">
                <a:solidFill>
                  <a:schemeClr val="accent2"/>
                </a:solidFill>
              </a:rPr>
              <a:t>VISUALIZACIÓN DE DATOS</a:t>
            </a:r>
          </a:p>
          <a:p>
            <a:endParaRPr lang="es-ES" dirty="0">
              <a:solidFill>
                <a:schemeClr val="accent2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44A3F5BE-540B-4B82-82C1-8609A869C44F}"/>
              </a:ext>
            </a:extLst>
          </p:cNvPr>
          <p:cNvCxnSpPr/>
          <p:nvPr/>
        </p:nvCxnSpPr>
        <p:spPr>
          <a:xfrm>
            <a:off x="8960223" y="1438836"/>
            <a:ext cx="2550459" cy="0"/>
          </a:xfrm>
          <a:prstGeom prst="line">
            <a:avLst/>
          </a:prstGeom>
          <a:ln w="28575">
            <a:solidFill>
              <a:srgbClr val="299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27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8DECC-5C3B-4E28-BD0B-203E3FD6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Aspectos Generales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F41B58D-4951-4388-ACA4-F6C19F533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PE" dirty="0"/>
              <a:t>R es un entorno de software libre para computación estadística y gráficos. Compila y se ejecuta en una amplia variedad de plataformas UNIX, Windows y MacOS</a:t>
            </a:r>
            <a:endParaRPr lang="es-ES" dirty="0"/>
          </a:p>
          <a:p>
            <a:r>
              <a:rPr lang="es-ES" dirty="0">
                <a:solidFill>
                  <a:schemeClr val="accent2"/>
                </a:solidFill>
              </a:rPr>
              <a:t>La versión de R 3.x en adelante soporta enteros de 64 bits</a:t>
            </a:r>
          </a:p>
          <a:p>
            <a:r>
              <a:rPr lang="es-ES" dirty="0">
                <a:solidFill>
                  <a:schemeClr val="accent2"/>
                </a:solidFill>
              </a:rPr>
              <a:t>R es case </a:t>
            </a:r>
            <a:r>
              <a:rPr lang="es-ES" dirty="0" err="1">
                <a:solidFill>
                  <a:schemeClr val="accent2"/>
                </a:solidFill>
              </a:rPr>
              <a:t>sensitive</a:t>
            </a:r>
            <a:endParaRPr lang="es-ES" dirty="0">
              <a:solidFill>
                <a:schemeClr val="accent2"/>
              </a:solidFill>
            </a:endParaRPr>
          </a:p>
          <a:p>
            <a:r>
              <a:rPr lang="es-ES" dirty="0">
                <a:solidFill>
                  <a:schemeClr val="accent2"/>
                </a:solidFill>
              </a:rPr>
              <a:t>Los índices en R empiezan en 1</a:t>
            </a:r>
          </a:p>
        </p:txBody>
      </p:sp>
    </p:spTree>
    <p:extLst>
      <p:ext uri="{BB962C8B-B14F-4D97-AF65-F5344CB8AC3E}">
        <p14:creationId xmlns:p14="http://schemas.microsoft.com/office/powerpoint/2010/main" val="56415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60686-0B90-4C9F-8F2B-F5BBA72D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Soporte y consideraciones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351E2F-DB92-43F1-9FB9-35218576436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74DBA5-3656-4372-920F-0FF232A6D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8" t="23384" r="35282" b="7076"/>
          <a:stretch/>
        </p:blipFill>
        <p:spPr>
          <a:xfrm>
            <a:off x="3409070" y="1235166"/>
            <a:ext cx="5373859" cy="476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3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62C3D-586C-402D-8795-F95FE694A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Uso de Paquetes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0B6A84-88FB-4969-9C13-0F637BDABD8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9E4009C-AB54-4AD0-B7CE-D473E68EE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7" t="29128" r="36051" b="11795"/>
          <a:stretch/>
        </p:blipFill>
        <p:spPr>
          <a:xfrm>
            <a:off x="3423138" y="1593892"/>
            <a:ext cx="5345723" cy="40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03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781AE-980A-47D1-8579-24E50658F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Directory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80C7F8-AABE-4298-8F2D-2920B0BC7FB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C63069-6110-498F-8A7B-CB33212EB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8" t="33846" r="36205" b="17334"/>
          <a:stretch/>
        </p:blipFill>
        <p:spPr>
          <a:xfrm>
            <a:off x="3486442" y="1754944"/>
            <a:ext cx="5219115" cy="33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482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9659</TotalTime>
  <Words>290</Words>
  <Application>Microsoft Office PowerPoint</Application>
  <PresentationFormat>Panorámica</PresentationFormat>
  <Paragraphs>95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Tema de Office</vt:lpstr>
      <vt:lpstr>1_Tema de Office</vt:lpstr>
      <vt:lpstr>Presentación de PowerPoint</vt:lpstr>
      <vt:lpstr>Presentación de PowerPoint</vt:lpstr>
      <vt:lpstr>Essentials for Business Analytics</vt:lpstr>
      <vt:lpstr>CONTENIDO</vt:lpstr>
      <vt:lpstr>CONTENIDO</vt:lpstr>
      <vt:lpstr>Aspectos Generales</vt:lpstr>
      <vt:lpstr>Soporte y consideraciones</vt:lpstr>
      <vt:lpstr>Uso de Paquetes</vt:lpstr>
      <vt:lpstr>Working Directory</vt:lpstr>
      <vt:lpstr>Tipos</vt:lpstr>
      <vt:lpstr>Funciones matemáticas</vt:lpstr>
      <vt:lpstr>CONTENIDO</vt:lpstr>
      <vt:lpstr>Variables y Entorno</vt:lpstr>
      <vt:lpstr>Vectores</vt:lpstr>
      <vt:lpstr>Selección de elementos de un vector</vt:lpstr>
      <vt:lpstr>Matrices</vt:lpstr>
      <vt:lpstr>Listas</vt:lpstr>
      <vt:lpstr>Strings y Factores</vt:lpstr>
      <vt:lpstr>Data Frames</vt:lpstr>
      <vt:lpstr>Data Frames Subsettings</vt:lpstr>
      <vt:lpstr>Estadísticos</vt:lpstr>
      <vt:lpstr>Distribuciones</vt:lpstr>
      <vt:lpstr>Gráficos</vt:lpstr>
      <vt:lpstr>Instrucciones de Control</vt:lpstr>
      <vt:lpstr>CONTENIDO</vt:lpstr>
      <vt:lpstr>Import Data</vt:lpstr>
      <vt:lpstr>Selección y Filtros</vt:lpstr>
      <vt:lpstr>Merges</vt:lpstr>
      <vt:lpstr>CONTENIDO</vt:lpstr>
      <vt:lpstr>Librería ggplot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Jhon Meza</dc:creator>
  <cp:lastModifiedBy>Jhon Meza</cp:lastModifiedBy>
  <cp:revision>100</cp:revision>
  <dcterms:created xsi:type="dcterms:W3CDTF">2019-06-29T13:09:12Z</dcterms:created>
  <dcterms:modified xsi:type="dcterms:W3CDTF">2019-10-19T12:31:59Z</dcterms:modified>
</cp:coreProperties>
</file>